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8" r:id="rId2"/>
    <p:sldId id="652" r:id="rId3"/>
    <p:sldId id="606" r:id="rId4"/>
    <p:sldId id="650" r:id="rId5"/>
    <p:sldId id="605" r:id="rId6"/>
    <p:sldId id="653" r:id="rId7"/>
    <p:sldId id="648" r:id="rId8"/>
    <p:sldId id="657" r:id="rId9"/>
    <p:sldId id="654" r:id="rId10"/>
    <p:sldId id="658" r:id="rId11"/>
    <p:sldId id="655" r:id="rId12"/>
    <p:sldId id="620" r:id="rId13"/>
    <p:sldId id="646" r:id="rId14"/>
    <p:sldId id="612" r:id="rId15"/>
    <p:sldId id="645" r:id="rId16"/>
    <p:sldId id="614" r:id="rId17"/>
    <p:sldId id="659" r:id="rId18"/>
    <p:sldId id="603" r:id="rId19"/>
  </p:sldIdLst>
  <p:sldSz cx="12192000" cy="6858000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utura Std Book" panose="020B05020202040203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ian Terceros Salinas" initials="BT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0070C0"/>
    <a:srgbClr val="203864"/>
    <a:srgbClr val="FFFFFF"/>
    <a:srgbClr val="000000"/>
    <a:srgbClr val="E7E6E6"/>
    <a:srgbClr val="4472C4"/>
    <a:srgbClr val="666699"/>
    <a:srgbClr val="70AD47"/>
    <a:srgbClr val="45B6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10" autoAdjust="0"/>
    <p:restoredTop sz="95899" autoAdjust="0"/>
  </p:normalViewPr>
  <p:slideViewPr>
    <p:cSldViewPr snapToGrid="0">
      <p:cViewPr varScale="1">
        <p:scale>
          <a:sx n="71" d="100"/>
          <a:sy n="71" d="100"/>
        </p:scale>
        <p:origin x="25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18.jpeg>
</file>

<file path=ppt/media/image19.jpg>
</file>

<file path=ppt/media/image2.jpeg>
</file>

<file path=ppt/media/image20.jp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p4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8CAA174-CD04-45F4-A85C-EA05DF6C02E8}" type="datetimeFigureOut">
              <a:rPr lang="es-ES"/>
              <a:pPr>
                <a:defRPr/>
              </a:pPr>
              <a:t>09/12/2020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937B2D6-DDE1-4620-BB5E-9C803CA2541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3626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937B2D6-DDE1-4620-BB5E-9C803CA25416}" type="slidenum">
              <a:rPr lang="es-ES" smtClean="0"/>
              <a:pPr>
                <a:defRPr/>
              </a:pPr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9742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3"/>
          <p:cNvSpPr txBox="1">
            <a:spLocks noChangeArrowheads="1"/>
          </p:cNvSpPr>
          <p:nvPr/>
        </p:nvSpPr>
        <p:spPr bwMode="auto">
          <a:xfrm>
            <a:off x="5268913" y="2655888"/>
            <a:ext cx="5441950" cy="135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pPr eaLnBrk="1" hangingPunct="1"/>
            <a:r>
              <a:rPr lang="es-ES">
                <a:solidFill>
                  <a:schemeClr val="bg1"/>
                </a:solidFill>
              </a:rPr>
              <a:t>NOMBRE UNIDAD</a:t>
            </a:r>
          </a:p>
          <a:p>
            <a:pPr eaLnBrk="1" hangingPunct="1"/>
            <a:r>
              <a:rPr lang="es-ES" sz="3200" b="1">
                <a:solidFill>
                  <a:schemeClr val="bg1"/>
                </a:solidFill>
              </a:rPr>
              <a:t>NOMBRE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58970806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174172124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3334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2037159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88242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06694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550292178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46261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46261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28833181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299583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299583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630210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3334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83678270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ierr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001993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0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título del patrón</a:t>
            </a:r>
          </a:p>
        </p:txBody>
      </p:sp>
      <p:sp>
        <p:nvSpPr>
          <p:cNvPr id="1027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utura Std Book" panose="020B0502020204020303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audio" Target="../media/media1.m4a"/><Relationship Id="rId7" Type="http://schemas.openxmlformats.org/officeDocument/2006/relationships/notesSlide" Target="../notesSlides/notesSlide1.xml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2.m4a"/><Relationship Id="rId4" Type="http://schemas.microsoft.com/office/2007/relationships/media" Target="../media/media2.m4a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audio" Target="../media/media17.m4a"/><Relationship Id="rId7" Type="http://schemas.openxmlformats.org/officeDocument/2006/relationships/image" Target="../media/image12.png"/><Relationship Id="rId2" Type="http://schemas.microsoft.com/office/2007/relationships/media" Target="../media/media17.m4a"/><Relationship Id="rId1" Type="http://schemas.openxmlformats.org/officeDocument/2006/relationships/tags" Target="../tags/tag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7" Type="http://schemas.openxmlformats.org/officeDocument/2006/relationships/image" Target="../media/image4.png"/><Relationship Id="rId2" Type="http://schemas.microsoft.com/office/2007/relationships/media" Target="../media/media19.m4a"/><Relationship Id="rId1" Type="http://schemas.openxmlformats.org/officeDocument/2006/relationships/tags" Target="../tags/tag8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4.pn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4.png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audio" Target="../media/media22.m4a"/><Relationship Id="rId7" Type="http://schemas.openxmlformats.org/officeDocument/2006/relationships/image" Target="../media/image19.jpg"/><Relationship Id="rId2" Type="http://schemas.microsoft.com/office/2007/relationships/media" Target="../media/media22.m4a"/><Relationship Id="rId1" Type="http://schemas.openxmlformats.org/officeDocument/2006/relationships/tags" Target="../tags/tag9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23.m4a"/><Relationship Id="rId4" Type="http://schemas.microsoft.com/office/2007/relationships/media" Target="../media/media23.m4a"/><Relationship Id="rId9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4.m4a"/><Relationship Id="rId7" Type="http://schemas.openxmlformats.org/officeDocument/2006/relationships/image" Target="../media/image21.png"/><Relationship Id="rId2" Type="http://schemas.microsoft.com/office/2007/relationships/media" Target="../media/media24.m4a"/><Relationship Id="rId1" Type="http://schemas.openxmlformats.org/officeDocument/2006/relationships/tags" Target="../tags/tag10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25.m4a"/><Relationship Id="rId4" Type="http://schemas.microsoft.com/office/2007/relationships/media" Target="../media/media25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6.mp4"/><Relationship Id="rId1" Type="http://schemas.microsoft.com/office/2007/relationships/media" Target="../media/media26.mp4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audio" Target="../media/media5.m4a"/><Relationship Id="rId7" Type="http://schemas.openxmlformats.org/officeDocument/2006/relationships/audio" Target="../media/media7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microsoft.com/office/2007/relationships/media" Target="../media/media7.m4a"/><Relationship Id="rId5" Type="http://schemas.openxmlformats.org/officeDocument/2006/relationships/audio" Target="../media/media6.m4a"/><Relationship Id="rId10" Type="http://schemas.openxmlformats.org/officeDocument/2006/relationships/image" Target="../media/image4.png"/><Relationship Id="rId4" Type="http://schemas.microsoft.com/office/2007/relationships/media" Target="../media/media6.m4a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9.m4a"/><Relationship Id="rId7" Type="http://schemas.openxmlformats.org/officeDocument/2006/relationships/image" Target="../media/image6.png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0.m4a"/><Relationship Id="rId4" Type="http://schemas.microsoft.com/office/2007/relationships/media" Target="../media/media10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2.m4a"/><Relationship Id="rId7" Type="http://schemas.openxmlformats.org/officeDocument/2006/relationships/image" Target="../media/image7.jpeg"/><Relationship Id="rId2" Type="http://schemas.microsoft.com/office/2007/relationships/media" Target="../media/media12.m4a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3.m4a"/><Relationship Id="rId4" Type="http://schemas.microsoft.com/office/2007/relationships/media" Target="../media/media13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14.m4a"/><Relationship Id="rId7" Type="http://schemas.openxmlformats.org/officeDocument/2006/relationships/image" Target="../media/image8.png"/><Relationship Id="rId2" Type="http://schemas.microsoft.com/office/2007/relationships/media" Target="../media/media14.m4a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5.m4a"/><Relationship Id="rId4" Type="http://schemas.microsoft.com/office/2007/relationships/media" Target="../media/media15.m4a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8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ítulo 4"/>
          <p:cNvSpPr>
            <a:spLocks noGrp="1"/>
          </p:cNvSpPr>
          <p:nvPr>
            <p:ph type="title"/>
          </p:nvPr>
        </p:nvSpPr>
        <p:spPr>
          <a:xfrm>
            <a:off x="5233943" y="2199120"/>
            <a:ext cx="6726237" cy="1325563"/>
          </a:xfrm>
        </p:spPr>
        <p:txBody>
          <a:bodyPr/>
          <a:lstStyle/>
          <a:p>
            <a:r>
              <a:rPr lang="es-ES" sz="4600" b="1" dirty="0">
                <a:solidFill>
                  <a:schemeClr val="bg1"/>
                </a:solidFill>
              </a:rPr>
              <a:t>Capacitación Boa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5233943" y="3340017"/>
            <a:ext cx="5651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BO">
                <a:solidFill>
                  <a:schemeClr val="bg1"/>
                </a:solidFill>
              </a:rPr>
              <a:t>2020</a:t>
            </a:r>
            <a:endParaRPr lang="es-BO" dirty="0">
              <a:solidFill>
                <a:schemeClr val="bg1"/>
              </a:solidFill>
            </a:endParaRPr>
          </a:p>
        </p:txBody>
      </p:sp>
      <p:pic>
        <p:nvPicPr>
          <p:cNvPr id="4" name="Sonido grabado">
            <a:hlinkClick r:id="" action="ppaction://media"/>
            <a:extLst>
              <a:ext uri="{FF2B5EF4-FFF2-40B4-BE49-F238E27FC236}">
                <a16:creationId xmlns:a16="http://schemas.microsoft.com/office/drawing/2014/main" xmlns="" id="{BB985691-F814-499E-86FF-875EED9CB7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5531" y="6105939"/>
            <a:ext cx="609600" cy="6096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xmlns="" id="{68062439-F516-4309-968F-8FC27BCF643E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83">
        <p14:ferris dir="l"/>
      </p:transition>
    </mc:Choice>
    <mc:Fallback xmlns="">
      <p:transition spd="slow" advTm="287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660" objId="4"/>
        <p14:stopEvt time="25874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142950" y="872677"/>
            <a:ext cx="3495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Numero de Aeronaves: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Capacidad de pasajeros: 50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Rutas Operadas: Oruro - Trinidad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19219" y="295052"/>
            <a:ext cx="5458934" cy="461665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A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BOMBARDIER CRJ-200</a:t>
            </a:r>
          </a:p>
        </p:txBody>
      </p:sp>
      <p:pic>
        <p:nvPicPr>
          <p:cNvPr id="6" name="Marcador de contenido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50" y="1900412"/>
            <a:ext cx="3600000" cy="13433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206951" y="295052"/>
            <a:ext cx="3499778" cy="461665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AR" sz="2400" b="1" dirty="0">
                <a:solidFill>
                  <a:schemeClr val="accent1">
                    <a:lumMod val="75000"/>
                  </a:schemeClr>
                </a:solidFill>
              </a:rPr>
              <a:t>BOEING </a:t>
            </a:r>
            <a:r>
              <a:rPr lang="es-AR" sz="2400" b="1" dirty="0" smtClean="0">
                <a:solidFill>
                  <a:schemeClr val="accent1">
                    <a:lumMod val="75000"/>
                  </a:schemeClr>
                </a:solidFill>
              </a:rPr>
              <a:t>737-700</a:t>
            </a:r>
            <a:endParaRPr lang="es-AR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761672" y="782124"/>
            <a:ext cx="43477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Numero de Aeronaves: 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Capacidad de pasajeros: 136 – 138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Rutas Operadas: Cochabamba -  Sucre – Cobija – Tarija – Uyuni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551" y="1938244"/>
            <a:ext cx="3600000" cy="1319100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1038421" y="3468685"/>
            <a:ext cx="3809056" cy="461665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A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BOEING 737 - 800 NG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142950" y="3991905"/>
            <a:ext cx="4345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Numero de Aeronaves: 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Capacidad de pasajeros: 168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Rutas Operadas: Sao Pablo – La Paz – Buenos Aires  </a:t>
            </a: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32" y="5005725"/>
            <a:ext cx="3600000" cy="888400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7180552" y="3339485"/>
            <a:ext cx="3552576" cy="461665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s-A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BOEING 767-300 ER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6604772" y="3991905"/>
            <a:ext cx="46615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Numero de Aeronaves: 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Capacidad de pasajeros: 220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1600" i="1" dirty="0">
                <a:solidFill>
                  <a:schemeClr val="accent1">
                    <a:lumMod val="75000"/>
                  </a:schemeClr>
                </a:solidFill>
              </a:rPr>
              <a:t>Rutas Operadas: Madrid – Miami – Buenos Aires </a:t>
            </a:r>
          </a:p>
          <a:p>
            <a:endParaRPr lang="es-AR" sz="16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951" y="5069123"/>
            <a:ext cx="3600000" cy="963000"/>
          </a:xfrm>
          <a:prstGeom prst="rect">
            <a:avLst/>
          </a:prstGeom>
        </p:spPr>
      </p:pic>
      <p:pic>
        <p:nvPicPr>
          <p:cNvPr id="16" name="ppt10">
            <a:hlinkClick r:id="" action="ppaction://media"/>
            <a:extLst>
              <a:ext uri="{FF2B5EF4-FFF2-40B4-BE49-F238E27FC236}">
                <a16:creationId xmlns:a16="http://schemas.microsoft.com/office/drawing/2014/main" xmlns="" id="{45842903-0FBD-4E6A-91CE-A35E24CE1BE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1791" y="605985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501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76">
        <p14:ferris dir="l"/>
      </p:transition>
    </mc:Choice>
    <mc:Fallback xmlns="">
      <p:transition spd="slow" advTm="730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670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4" grpId="0"/>
      <p:bldP spid="5" grpId="0"/>
      <p:bldP spid="7" grpId="0"/>
      <p:bldP spid="8" grpId="0"/>
      <p:bldP spid="10" grpId="0"/>
      <p:bldP spid="11" grpId="0"/>
      <p:bldP spid="13" grpId="0"/>
      <p:bldP spid="14" grpId="0"/>
    </p:bldLst>
  </p:timing>
  <p:extLst mod="1">
    <p:ext uri="{E180D4A7-C9FB-4DFB-919C-405C955672EB}">
      <p14:showEvtLst xmlns:p14="http://schemas.microsoft.com/office/powerpoint/2010/main">
        <p14:playEvt time="5011" objId="16"/>
        <p14:stopEvt time="71165" objId="16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4"/>
          <p:cNvSpPr txBox="1">
            <a:spLocks/>
          </p:cNvSpPr>
          <p:nvPr/>
        </p:nvSpPr>
        <p:spPr bwMode="auto">
          <a:xfrm>
            <a:off x="653377" y="479623"/>
            <a:ext cx="5927725" cy="876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r>
              <a:rPr lang="es-ES" sz="4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AGENDA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2390DF31-1527-4EED-A31F-EA4F222FE14E}"/>
              </a:ext>
            </a:extLst>
          </p:cNvPr>
          <p:cNvGrpSpPr/>
          <p:nvPr/>
        </p:nvGrpSpPr>
        <p:grpSpPr>
          <a:xfrm>
            <a:off x="1542441" y="1514538"/>
            <a:ext cx="5652000" cy="3300626"/>
            <a:chOff x="1542441" y="1514538"/>
            <a:chExt cx="5652000" cy="3300626"/>
          </a:xfrm>
          <a:noFill/>
        </p:grpSpPr>
        <p:sp>
          <p:nvSpPr>
            <p:cNvPr id="3" name="CuadroTexto 2"/>
            <p:cNvSpPr txBox="1"/>
            <p:nvPr/>
          </p:nvSpPr>
          <p:spPr>
            <a:xfrm>
              <a:off x="1542441" y="2201195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Rutas Long </a:t>
              </a:r>
              <a:r>
                <a:rPr lang="es-AR" sz="3000" dirty="0" err="1">
                  <a:solidFill>
                    <a:schemeClr val="accent1">
                      <a:lumMod val="75000"/>
                    </a:schemeClr>
                  </a:solidFill>
                </a:rPr>
                <a:t>Haul</a:t>
              </a:r>
              <a:endParaRPr lang="es-AR" sz="30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542441" y="1514538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Operación Diciembre 2020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542441" y="3574509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Nuestra Flota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1542441" y="4261166"/>
              <a:ext cx="5652000" cy="5539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bg1"/>
                  </a:solidFill>
                </a:rPr>
                <a:t>Servicio a Bordo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FE8D0BAF-1F95-4264-B9DC-02C6A3636F3E}"/>
                </a:ext>
              </a:extLst>
            </p:cNvPr>
            <p:cNvSpPr txBox="1"/>
            <p:nvPr/>
          </p:nvSpPr>
          <p:spPr>
            <a:xfrm>
              <a:off x="1542441" y="2887852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Flexibilidad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xmlns="" id="{FECDA242-F312-411F-9F15-B40543D6CA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71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1">
        <p14:ferris dir="l"/>
      </p:transition>
    </mc:Choice>
    <mc:Fallback xmlns="">
      <p:transition spd="slow" advTm="2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308" y="1825625"/>
            <a:ext cx="3719383" cy="3733800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35" y="210356"/>
            <a:ext cx="9498168" cy="6332112"/>
          </a:xfrm>
          <a:prstGeom prst="rect">
            <a:avLst/>
          </a:prstGeom>
        </p:spPr>
      </p:pic>
      <p:pic>
        <p:nvPicPr>
          <p:cNvPr id="7" name="pp12">
            <a:hlinkClick r:id="" action="ppaction://media"/>
            <a:extLst>
              <a:ext uri="{FF2B5EF4-FFF2-40B4-BE49-F238E27FC236}">
                <a16:creationId xmlns:a16="http://schemas.microsoft.com/office/drawing/2014/main" xmlns="" id="{F07305A1-D01E-4EA4-9B21-DC05BBE8CE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15765" y="193791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124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91">
        <p14:ferris dir="l"/>
      </p:transition>
    </mc:Choice>
    <mc:Fallback xmlns="">
      <p:transition spd="slow" advTm="317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947" objId="7"/>
        <p14:stopEvt time="29286" objId="7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412" y="268942"/>
            <a:ext cx="4722160" cy="629621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523" y="268942"/>
            <a:ext cx="4720478" cy="629397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xmlns="" id="{B1378E99-72C5-4690-8F14-B76381B61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8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">
        <p14:ferris dir="l"/>
      </p:transition>
    </mc:Choice>
    <mc:Fallback xmlns="">
      <p:transition spd="slow" advTm="31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54269" y="596027"/>
            <a:ext cx="8465495" cy="564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xmlns="" id="{FA305907-32CB-434A-A3E2-1A6DAC6BA7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6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9">
        <p14:ferris dir="l"/>
      </p:transition>
    </mc:Choice>
    <mc:Fallback xmlns="">
      <p:transition spd="slow" advTm="27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26" y="378010"/>
            <a:ext cx="4567519" cy="609002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047" y="378009"/>
            <a:ext cx="4856631" cy="6090027"/>
          </a:xfrm>
          <a:prstGeom prst="rect">
            <a:avLst/>
          </a:prstGeom>
        </p:spPr>
      </p:pic>
      <p:pic>
        <p:nvPicPr>
          <p:cNvPr id="3" name="pp15">
            <a:hlinkClick r:id="" action="ppaction://media"/>
            <a:extLst>
              <a:ext uri="{FF2B5EF4-FFF2-40B4-BE49-F238E27FC236}">
                <a16:creationId xmlns:a16="http://schemas.microsoft.com/office/drawing/2014/main" xmlns="" id="{3DB4AAF6-7BE6-473D-AD0A-0C5BE88892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6103" y="6163236"/>
            <a:ext cx="609600" cy="609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xmlns="" id="{D7D17C5A-11EC-45AD-912B-1716E56B963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790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41">
        <p14:ferris dir="l"/>
      </p:transition>
    </mc:Choice>
    <mc:Fallback xmlns="">
      <p:transition spd="slow" advTm="353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8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05" objId="3"/>
        <p14:stopEvt time="33343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600" b="1" dirty="0">
                <a:solidFill>
                  <a:schemeClr val="accent1">
                    <a:lumMod val="50000"/>
                  </a:schemeClr>
                </a:solidFill>
              </a:rPr>
              <a:t>ENTRETENIMIENTO A BORDO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62" y="1546695"/>
            <a:ext cx="7591047" cy="4223485"/>
          </a:xfrm>
        </p:spPr>
      </p:pic>
      <p:pic>
        <p:nvPicPr>
          <p:cNvPr id="6" name="ppt16">
            <a:hlinkClick r:id="" action="ppaction://media"/>
            <a:extLst>
              <a:ext uri="{FF2B5EF4-FFF2-40B4-BE49-F238E27FC236}">
                <a16:creationId xmlns:a16="http://schemas.microsoft.com/office/drawing/2014/main" xmlns="" id="{90E392D3-2E77-4E61-AB7F-7C457A47F7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4861" y="6066183"/>
            <a:ext cx="609600" cy="6096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xmlns="" id="{6B6E7F66-4E22-453D-9609-4064E1691A5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180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38">
        <p14:ferris dir="l"/>
      </p:transition>
    </mc:Choice>
    <mc:Fallback xmlns="">
      <p:transition spd="slow" advTm="187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6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09" objId="6"/>
        <p14:stopEvt time="16071" objId="6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stitucional Bo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1205" y="470647"/>
            <a:ext cx="9261129" cy="5209801"/>
          </a:xfrm>
        </p:spPr>
      </p:pic>
    </p:spTree>
    <p:extLst>
      <p:ext uri="{BB962C8B-B14F-4D97-AF65-F5344CB8AC3E}">
        <p14:creationId xmlns:p14="http://schemas.microsoft.com/office/powerpoint/2010/main" val="1800065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159877" y="566669"/>
            <a:ext cx="508715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600" b="1" dirty="0">
                <a:solidFill>
                  <a:schemeClr val="bg1"/>
                </a:solidFill>
              </a:rPr>
              <a:t>GRACIAS!!!</a:t>
            </a:r>
          </a:p>
        </p:txBody>
      </p:sp>
    </p:spTree>
    <p:extLst>
      <p:ext uri="{BB962C8B-B14F-4D97-AF65-F5344CB8AC3E}">
        <p14:creationId xmlns:p14="http://schemas.microsoft.com/office/powerpoint/2010/main" val="29005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">
        <p14:ferris dir="l"/>
      </p:transition>
    </mc:Choice>
    <mc:Fallback xmlns="">
      <p:transition spd="slow" advTm="71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4"/>
          <p:cNvSpPr txBox="1">
            <a:spLocks/>
          </p:cNvSpPr>
          <p:nvPr/>
        </p:nvSpPr>
        <p:spPr bwMode="auto">
          <a:xfrm>
            <a:off x="653377" y="479623"/>
            <a:ext cx="5927725" cy="876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r>
              <a:rPr lang="es-ES" sz="4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AGENDA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2390DF31-1527-4EED-A31F-EA4F222FE14E}"/>
              </a:ext>
            </a:extLst>
          </p:cNvPr>
          <p:cNvGrpSpPr/>
          <p:nvPr/>
        </p:nvGrpSpPr>
        <p:grpSpPr>
          <a:xfrm>
            <a:off x="1542441" y="1514538"/>
            <a:ext cx="5652000" cy="3300626"/>
            <a:chOff x="1542441" y="1514538"/>
            <a:chExt cx="5652000" cy="3300626"/>
          </a:xfrm>
          <a:noFill/>
        </p:grpSpPr>
        <p:sp>
          <p:nvSpPr>
            <p:cNvPr id="3" name="CuadroTexto 2"/>
            <p:cNvSpPr txBox="1"/>
            <p:nvPr/>
          </p:nvSpPr>
          <p:spPr>
            <a:xfrm>
              <a:off x="1542441" y="2201195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Rutas Long </a:t>
              </a:r>
              <a:r>
                <a:rPr lang="es-AR" sz="3000" dirty="0" err="1">
                  <a:solidFill>
                    <a:schemeClr val="accent1">
                      <a:lumMod val="75000"/>
                    </a:schemeClr>
                  </a:solidFill>
                </a:rPr>
                <a:t>Haul</a:t>
              </a:r>
              <a:endParaRPr lang="es-AR" sz="30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542441" y="1514538"/>
              <a:ext cx="5652000" cy="5539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bg1"/>
                  </a:solidFill>
                </a:rPr>
                <a:t>Operación Diciembre 2020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542441" y="3574509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Nuestra Flota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1542441" y="4261166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Servicio a Bordo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FE8D0BAF-1F95-4264-B9DC-02C6A3636F3E}"/>
                </a:ext>
              </a:extLst>
            </p:cNvPr>
            <p:cNvSpPr txBox="1"/>
            <p:nvPr/>
          </p:nvSpPr>
          <p:spPr>
            <a:xfrm>
              <a:off x="1542441" y="2887852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Flexibilidad</a:t>
              </a:r>
            </a:p>
          </p:txBody>
        </p:sp>
      </p:grpSp>
      <p:pic>
        <p:nvPicPr>
          <p:cNvPr id="4" name="ppt 2">
            <a:hlinkClick r:id="" action="ppaction://media"/>
            <a:extLst>
              <a:ext uri="{FF2B5EF4-FFF2-40B4-BE49-F238E27FC236}">
                <a16:creationId xmlns:a16="http://schemas.microsoft.com/office/drawing/2014/main" xmlns="" id="{6187CE85-AB69-4151-B4EA-C2127D5B5BB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5900" y="6015533"/>
            <a:ext cx="609600" cy="6096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xmlns="" id="{5B849DA7-22B9-4394-A746-236189855C00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682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50">
        <p14:ferris dir="l"/>
      </p:transition>
    </mc:Choice>
    <mc:Fallback xmlns="">
      <p:transition spd="slow" advTm="176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9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70" objId="4"/>
        <p14:stopEvt time="15553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9242" y="742256"/>
            <a:ext cx="7053920" cy="561781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49F584B2-0ED6-4995-B47B-D2A0DB65E84E}"/>
              </a:ext>
            </a:extLst>
          </p:cNvPr>
          <p:cNvSpPr txBox="1"/>
          <p:nvPr/>
        </p:nvSpPr>
        <p:spPr>
          <a:xfrm>
            <a:off x="5490638" y="1439505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IDA                  Vuelo Diario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30ED4A49-248A-494E-8625-69A3BA94A74C}"/>
              </a:ext>
            </a:extLst>
          </p:cNvPr>
          <p:cNvSpPr txBox="1"/>
          <p:nvPr/>
        </p:nvSpPr>
        <p:spPr>
          <a:xfrm>
            <a:off x="5490638" y="1799067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REGRESO         Vuelo Diario 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xmlns="" id="{5A2D2F4B-2AE7-4750-9A56-44394172A1F9}"/>
              </a:ext>
            </a:extLst>
          </p:cNvPr>
          <p:cNvSpPr/>
          <p:nvPr/>
        </p:nvSpPr>
        <p:spPr>
          <a:xfrm>
            <a:off x="5490638" y="780966"/>
            <a:ext cx="467788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SANTA CRUZ DE LA SIERRA</a:t>
            </a:r>
            <a:endParaRPr lang="es-AR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xmlns="" id="{816FE2E1-693F-4D4A-A27F-B6CECDAFDA86}"/>
              </a:ext>
            </a:extLst>
          </p:cNvPr>
          <p:cNvSpPr/>
          <p:nvPr/>
        </p:nvSpPr>
        <p:spPr>
          <a:xfrm>
            <a:off x="5490638" y="2375720"/>
            <a:ext cx="286809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COCHABAMBA</a:t>
            </a:r>
            <a:endParaRPr lang="es-AR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xmlns="" id="{41042B26-2D63-4A42-9791-4FF51028F679}"/>
              </a:ext>
            </a:extLst>
          </p:cNvPr>
          <p:cNvSpPr/>
          <p:nvPr/>
        </p:nvSpPr>
        <p:spPr>
          <a:xfrm>
            <a:off x="5490638" y="3878908"/>
            <a:ext cx="146706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 PAZ </a:t>
            </a:r>
            <a:endParaRPr lang="es-AR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26" name="Tabla 26">
            <a:extLst>
              <a:ext uri="{FF2B5EF4-FFF2-40B4-BE49-F238E27FC236}">
                <a16:creationId xmlns:a16="http://schemas.microsoft.com/office/drawing/2014/main" xmlns="" id="{A55E033D-39BB-4F8E-9E3A-15D5CA64E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551996"/>
              </p:ext>
            </p:extLst>
          </p:nvPr>
        </p:nvGraphicFramePr>
        <p:xfrm>
          <a:off x="8944058" y="1451080"/>
          <a:ext cx="291579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895">
                  <a:extLst>
                    <a:ext uri="{9D8B030D-6E8A-4147-A177-3AD203B41FA5}">
                      <a16:colId xmlns:a16="http://schemas.microsoft.com/office/drawing/2014/main" xmlns="" val="676028195"/>
                    </a:ext>
                  </a:extLst>
                </a:gridCol>
                <a:gridCol w="1457895">
                  <a:extLst>
                    <a:ext uri="{9D8B030D-6E8A-4147-A177-3AD203B41FA5}">
                      <a16:colId xmlns:a16="http://schemas.microsoft.com/office/drawing/2014/main" xmlns="" val="2569414579"/>
                    </a:ext>
                  </a:extLst>
                </a:gridCol>
              </a:tblGrid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16:35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5951521"/>
                  </a:ext>
                </a:extLst>
              </a:tr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09:00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13:00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322166"/>
                  </a:ext>
                </a:extLst>
              </a:tr>
            </a:tbl>
          </a:graphicData>
        </a:graphic>
      </p:graphicFrame>
      <p:graphicFrame>
        <p:nvGraphicFramePr>
          <p:cNvPr id="27" name="Tabla 26">
            <a:extLst>
              <a:ext uri="{FF2B5EF4-FFF2-40B4-BE49-F238E27FC236}">
                <a16:creationId xmlns:a16="http://schemas.microsoft.com/office/drawing/2014/main" xmlns="" id="{FF704D26-7113-49A4-AEC4-FC47D440E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108150"/>
              </p:ext>
            </p:extLst>
          </p:nvPr>
        </p:nvGraphicFramePr>
        <p:xfrm>
          <a:off x="8944058" y="2898940"/>
          <a:ext cx="291579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895">
                  <a:extLst>
                    <a:ext uri="{9D8B030D-6E8A-4147-A177-3AD203B41FA5}">
                      <a16:colId xmlns:a16="http://schemas.microsoft.com/office/drawing/2014/main" xmlns="" val="676028195"/>
                    </a:ext>
                  </a:extLst>
                </a:gridCol>
                <a:gridCol w="1457895">
                  <a:extLst>
                    <a:ext uri="{9D8B030D-6E8A-4147-A177-3AD203B41FA5}">
                      <a16:colId xmlns:a16="http://schemas.microsoft.com/office/drawing/2014/main" xmlns="" val="2569414579"/>
                    </a:ext>
                  </a:extLst>
                </a:gridCol>
              </a:tblGrid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18:20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5951521"/>
                  </a:ext>
                </a:extLst>
              </a:tr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06:40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13:00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322166"/>
                  </a:ext>
                </a:extLst>
              </a:tr>
            </a:tbl>
          </a:graphicData>
        </a:graphic>
      </p:graphicFrame>
      <p:graphicFrame>
        <p:nvGraphicFramePr>
          <p:cNvPr id="16" name="Tabla 15">
            <a:extLst>
              <a:ext uri="{FF2B5EF4-FFF2-40B4-BE49-F238E27FC236}">
                <a16:creationId xmlns:a16="http://schemas.microsoft.com/office/drawing/2014/main" xmlns="" id="{778690E2-1D75-4ED5-917E-18BC7EB3D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958471"/>
              </p:ext>
            </p:extLst>
          </p:nvPr>
        </p:nvGraphicFramePr>
        <p:xfrm>
          <a:off x="8944058" y="4467060"/>
          <a:ext cx="291579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895">
                  <a:extLst>
                    <a:ext uri="{9D8B030D-6E8A-4147-A177-3AD203B41FA5}">
                      <a16:colId xmlns:a16="http://schemas.microsoft.com/office/drawing/2014/main" xmlns="" val="676028195"/>
                    </a:ext>
                  </a:extLst>
                </a:gridCol>
                <a:gridCol w="1457895">
                  <a:extLst>
                    <a:ext uri="{9D8B030D-6E8A-4147-A177-3AD203B41FA5}">
                      <a16:colId xmlns:a16="http://schemas.microsoft.com/office/drawing/2014/main" xmlns="" val="2569414579"/>
                    </a:ext>
                  </a:extLst>
                </a:gridCol>
              </a:tblGrid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18:45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5951521"/>
                  </a:ext>
                </a:extLst>
              </a:tr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06:25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13:00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322166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xmlns="" id="{EE461FF3-3ACD-4D4E-A6D1-0DD234C88CDB}"/>
              </a:ext>
            </a:extLst>
          </p:cNvPr>
          <p:cNvSpPr txBox="1"/>
          <p:nvPr/>
        </p:nvSpPr>
        <p:spPr>
          <a:xfrm>
            <a:off x="554485" y="305232"/>
            <a:ext cx="43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i="1" dirty="0">
                <a:solidFill>
                  <a:schemeClr val="accent1">
                    <a:lumMod val="75000"/>
                  </a:schemeClr>
                </a:solidFill>
              </a:rPr>
              <a:t>Operación Diciembre 2020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xmlns="" id="{49F584B2-0ED6-4995-B47B-D2A0DB65E84E}"/>
              </a:ext>
            </a:extLst>
          </p:cNvPr>
          <p:cNvSpPr txBox="1"/>
          <p:nvPr/>
        </p:nvSpPr>
        <p:spPr>
          <a:xfrm>
            <a:off x="5490638" y="2918681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IDA                  Conexión diaria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xmlns="" id="{30ED4A49-248A-494E-8625-69A3BA94A74C}"/>
              </a:ext>
            </a:extLst>
          </p:cNvPr>
          <p:cNvSpPr txBox="1"/>
          <p:nvPr/>
        </p:nvSpPr>
        <p:spPr>
          <a:xfrm>
            <a:off x="5490638" y="3305125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REGRESO         Conexión diaria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xmlns="" id="{49F584B2-0ED6-4995-B47B-D2A0DB65E84E}"/>
              </a:ext>
            </a:extLst>
          </p:cNvPr>
          <p:cNvSpPr txBox="1"/>
          <p:nvPr/>
        </p:nvSpPr>
        <p:spPr>
          <a:xfrm>
            <a:off x="5477191" y="4451571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IDA                  Conexión diaria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xmlns="" id="{30ED4A49-248A-494E-8625-69A3BA94A74C}"/>
              </a:ext>
            </a:extLst>
          </p:cNvPr>
          <p:cNvSpPr txBox="1"/>
          <p:nvPr/>
        </p:nvSpPr>
        <p:spPr>
          <a:xfrm>
            <a:off x="5477191" y="4848466"/>
            <a:ext cx="384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REGRESO         Conexión diaria</a:t>
            </a:r>
            <a:endParaRPr lang="es-AR" dirty="0">
              <a:solidFill>
                <a:srgbClr val="203864"/>
              </a:solidFill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xmlns="" id="{5A2D2F4B-2AE7-4750-9A56-44394172A1F9}"/>
              </a:ext>
            </a:extLst>
          </p:cNvPr>
          <p:cNvSpPr/>
          <p:nvPr/>
        </p:nvSpPr>
        <p:spPr>
          <a:xfrm>
            <a:off x="2633709" y="5764386"/>
            <a:ext cx="6841938" cy="12464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Otros de Nuestros destinos: Sucre/Tarija/Potosí</a:t>
            </a:r>
          </a:p>
          <a:p>
            <a:pPr algn="ctr"/>
            <a:r>
              <a:rPr lang="es-ES" sz="2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Oruro/Uyuni/Cobija/Trinidad</a:t>
            </a:r>
          </a:p>
          <a:p>
            <a:pPr algn="ctr"/>
            <a:endParaRPr lang="es-AR" sz="25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8" name="ppt3">
            <a:hlinkClick r:id="" action="ppaction://media"/>
            <a:extLst>
              <a:ext uri="{FF2B5EF4-FFF2-40B4-BE49-F238E27FC236}">
                <a16:creationId xmlns:a16="http://schemas.microsoft.com/office/drawing/2014/main" xmlns="" id="{E354DD61-5566-4995-B39D-576555B677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3256" y="6122963"/>
            <a:ext cx="609600" cy="609600"/>
          </a:xfrm>
          <a:prstGeom prst="rect">
            <a:avLst/>
          </a:prstGeom>
        </p:spPr>
      </p:pic>
      <p:pic>
        <p:nvPicPr>
          <p:cNvPr id="10" name="ppt33">
            <a:hlinkClick r:id="" action="ppaction://media"/>
            <a:extLst>
              <a:ext uri="{FF2B5EF4-FFF2-40B4-BE49-F238E27FC236}">
                <a16:creationId xmlns:a16="http://schemas.microsoft.com/office/drawing/2014/main" xmlns="" id="{0B8B378C-E0B9-417B-8AE0-08B778E2293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50248" y="168076"/>
            <a:ext cx="609600" cy="60960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xmlns="" id="{B2FED7AC-F74D-41BE-8170-767126B4101D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0256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800">
        <p14:ferris dir="l"/>
      </p:transition>
    </mc:Choice>
    <mc:Fallback xmlns="">
      <p:transition spd="slow" advTm="928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62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797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239" objId="8"/>
        <p14:stopEvt time="58594" objId="8"/>
        <p14:playEvt time="62036" objId="10"/>
        <p14:stopEvt time="90129" objId="10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4"/>
          <p:cNvSpPr txBox="1">
            <a:spLocks/>
          </p:cNvSpPr>
          <p:nvPr/>
        </p:nvSpPr>
        <p:spPr bwMode="auto">
          <a:xfrm>
            <a:off x="653377" y="479623"/>
            <a:ext cx="5927725" cy="876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r>
              <a:rPr lang="es-ES" sz="4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AGENDA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2390DF31-1527-4EED-A31F-EA4F222FE14E}"/>
              </a:ext>
            </a:extLst>
          </p:cNvPr>
          <p:cNvGrpSpPr/>
          <p:nvPr/>
        </p:nvGrpSpPr>
        <p:grpSpPr>
          <a:xfrm>
            <a:off x="1542441" y="1514538"/>
            <a:ext cx="5652000" cy="3300626"/>
            <a:chOff x="1542441" y="1514538"/>
            <a:chExt cx="5652000" cy="3300626"/>
          </a:xfrm>
        </p:grpSpPr>
        <p:sp>
          <p:nvSpPr>
            <p:cNvPr id="3" name="CuadroTexto 2"/>
            <p:cNvSpPr txBox="1"/>
            <p:nvPr/>
          </p:nvSpPr>
          <p:spPr>
            <a:xfrm>
              <a:off x="1542441" y="2201195"/>
              <a:ext cx="5652000" cy="553998"/>
            </a:xfrm>
            <a:prstGeom prst="rect">
              <a:avLst/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bg1"/>
                  </a:solidFill>
                </a:rPr>
                <a:t>Rutas Long </a:t>
              </a:r>
              <a:r>
                <a:rPr lang="es-AR" sz="3000" dirty="0" err="1">
                  <a:solidFill>
                    <a:schemeClr val="bg1"/>
                  </a:solidFill>
                </a:rPr>
                <a:t>Haul</a:t>
              </a:r>
              <a:endParaRPr lang="es-AR" sz="3000" dirty="0">
                <a:solidFill>
                  <a:schemeClr val="bg1"/>
                </a:solidFill>
              </a:endParaRP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542441" y="1514538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Operación Diciembre 2020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542441" y="3574509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Nuestra Flota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1542441" y="4261166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Servicio a Bordo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FE8D0BAF-1F95-4264-B9DC-02C6A3636F3E}"/>
                </a:ext>
              </a:extLst>
            </p:cNvPr>
            <p:cNvSpPr txBox="1"/>
            <p:nvPr/>
          </p:nvSpPr>
          <p:spPr>
            <a:xfrm>
              <a:off x="1542441" y="2887852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Flexibilidad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xmlns="" id="{C928C16F-129A-49A5-A422-B5B784A73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76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5">
        <p14:ferris dir="l"/>
      </p:transition>
    </mc:Choice>
    <mc:Fallback xmlns="">
      <p:transition spd="slow" advTm="37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6" y="312832"/>
            <a:ext cx="8902438" cy="6232335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xmlns="" id="{08815699-526E-45D0-BE49-1848C7D70018}"/>
              </a:ext>
            </a:extLst>
          </p:cNvPr>
          <p:cNvSpPr/>
          <p:nvPr/>
        </p:nvSpPr>
        <p:spPr>
          <a:xfrm>
            <a:off x="5334899" y="1761971"/>
            <a:ext cx="3310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IDA               Lunes a Sábados</a:t>
            </a:r>
            <a:endParaRPr lang="es-AR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E513118F-6C29-456B-B69E-8304316839E2}"/>
              </a:ext>
            </a:extLst>
          </p:cNvPr>
          <p:cNvSpPr/>
          <p:nvPr/>
        </p:nvSpPr>
        <p:spPr>
          <a:xfrm>
            <a:off x="5334899" y="2171441"/>
            <a:ext cx="3574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REGRESOS    Martes a Domingos</a:t>
            </a:r>
            <a:endParaRPr lang="es-AR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51E96197-1379-4297-B982-0EEBDBE7F85B}"/>
              </a:ext>
            </a:extLst>
          </p:cNvPr>
          <p:cNvSpPr/>
          <p:nvPr/>
        </p:nvSpPr>
        <p:spPr>
          <a:xfrm>
            <a:off x="5197893" y="1028815"/>
            <a:ext cx="2284601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MIAMI</a:t>
            </a:r>
            <a:endParaRPr lang="es-AR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xmlns="" id="{BD297185-03B6-488D-B141-E288F63B27E2}"/>
              </a:ext>
            </a:extLst>
          </p:cNvPr>
          <p:cNvSpPr/>
          <p:nvPr/>
        </p:nvSpPr>
        <p:spPr>
          <a:xfrm>
            <a:off x="5332363" y="3492241"/>
            <a:ext cx="2284601" cy="6771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MADRID</a:t>
            </a:r>
            <a:endParaRPr lang="es-AR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14" name="Tabla 26">
            <a:extLst>
              <a:ext uri="{FF2B5EF4-FFF2-40B4-BE49-F238E27FC236}">
                <a16:creationId xmlns:a16="http://schemas.microsoft.com/office/drawing/2014/main" xmlns="" id="{A55E033D-39BB-4F8E-9E3A-15D5CA64E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773496"/>
              </p:ext>
            </p:extLst>
          </p:nvPr>
        </p:nvGraphicFramePr>
        <p:xfrm>
          <a:off x="9126316" y="1766151"/>
          <a:ext cx="291579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895">
                  <a:extLst>
                    <a:ext uri="{9D8B030D-6E8A-4147-A177-3AD203B41FA5}">
                      <a16:colId xmlns:a16="http://schemas.microsoft.com/office/drawing/2014/main" xmlns="" val="676028195"/>
                    </a:ext>
                  </a:extLst>
                </a:gridCol>
                <a:gridCol w="1457895">
                  <a:extLst>
                    <a:ext uri="{9D8B030D-6E8A-4147-A177-3AD203B41FA5}">
                      <a16:colId xmlns:a16="http://schemas.microsoft.com/office/drawing/2014/main" xmlns="" val="2569414579"/>
                    </a:ext>
                  </a:extLst>
                </a:gridCol>
              </a:tblGrid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05:00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5951521"/>
                  </a:ext>
                </a:extLst>
              </a:tr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22:00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13:00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322166"/>
                  </a:ext>
                </a:extLst>
              </a:tr>
            </a:tbl>
          </a:graphicData>
        </a:graphic>
      </p:graphicFrame>
      <p:sp>
        <p:nvSpPr>
          <p:cNvPr id="15" name="Rectángulo 14">
            <a:extLst>
              <a:ext uri="{FF2B5EF4-FFF2-40B4-BE49-F238E27FC236}">
                <a16:creationId xmlns:a16="http://schemas.microsoft.com/office/drawing/2014/main" xmlns="" id="{08815699-526E-45D0-BE49-1848C7D70018}"/>
              </a:ext>
            </a:extLst>
          </p:cNvPr>
          <p:cNvSpPr/>
          <p:nvPr/>
        </p:nvSpPr>
        <p:spPr>
          <a:xfrm>
            <a:off x="5315388" y="4352708"/>
            <a:ext cx="3640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IDA        Lunes, Jueves y Sábados</a:t>
            </a:r>
            <a:endParaRPr lang="es-AR" dirty="0"/>
          </a:p>
        </p:txBody>
      </p:sp>
      <p:graphicFrame>
        <p:nvGraphicFramePr>
          <p:cNvPr id="16" name="Tabla 26">
            <a:extLst>
              <a:ext uri="{FF2B5EF4-FFF2-40B4-BE49-F238E27FC236}">
                <a16:creationId xmlns:a16="http://schemas.microsoft.com/office/drawing/2014/main" xmlns="" id="{A55E033D-39BB-4F8E-9E3A-15D5CA64E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668630"/>
              </p:ext>
            </p:extLst>
          </p:nvPr>
        </p:nvGraphicFramePr>
        <p:xfrm>
          <a:off x="9126316" y="4356280"/>
          <a:ext cx="291579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895">
                  <a:extLst>
                    <a:ext uri="{9D8B030D-6E8A-4147-A177-3AD203B41FA5}">
                      <a16:colId xmlns:a16="http://schemas.microsoft.com/office/drawing/2014/main" xmlns="" val="676028195"/>
                    </a:ext>
                  </a:extLst>
                </a:gridCol>
                <a:gridCol w="1457895">
                  <a:extLst>
                    <a:ext uri="{9D8B030D-6E8A-4147-A177-3AD203B41FA5}">
                      <a16:colId xmlns:a16="http://schemas.microsoft.com/office/drawing/2014/main" xmlns="" val="2569414579"/>
                    </a:ext>
                  </a:extLst>
                </a:gridCol>
              </a:tblGrid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14:15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5951521"/>
                  </a:ext>
                </a:extLst>
              </a:tr>
              <a:tr h="321492"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21:30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13:00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93322166"/>
                  </a:ext>
                </a:extLst>
              </a:tr>
            </a:tbl>
          </a:graphicData>
        </a:graphic>
      </p:graphicFrame>
      <p:sp>
        <p:nvSpPr>
          <p:cNvPr id="17" name="Rectángulo 16">
            <a:extLst>
              <a:ext uri="{FF2B5EF4-FFF2-40B4-BE49-F238E27FC236}">
                <a16:creationId xmlns:a16="http://schemas.microsoft.com/office/drawing/2014/main" xmlns="" id="{E513118F-6C29-456B-B69E-8304316839E2}"/>
              </a:ext>
            </a:extLst>
          </p:cNvPr>
          <p:cNvSpPr/>
          <p:nvPr/>
        </p:nvSpPr>
        <p:spPr>
          <a:xfrm>
            <a:off x="5299703" y="4774021"/>
            <a:ext cx="3605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03864"/>
                </a:solidFill>
              </a:rPr>
              <a:t>REGRESOS    Domingos y Viernes</a:t>
            </a:r>
            <a:endParaRPr lang="es-AR" dirty="0"/>
          </a:p>
        </p:txBody>
      </p:sp>
      <p:pic>
        <p:nvPicPr>
          <p:cNvPr id="4" name="pp5">
            <a:hlinkClick r:id="" action="ppaction://media"/>
            <a:extLst>
              <a:ext uri="{FF2B5EF4-FFF2-40B4-BE49-F238E27FC236}">
                <a16:creationId xmlns:a16="http://schemas.microsoft.com/office/drawing/2014/main" xmlns="" id="{2303E887-ED27-42A8-8B30-2D41E49668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52994" y="135031"/>
            <a:ext cx="609600" cy="6096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xmlns="" id="{DD31B82D-441E-48C3-9D71-5AC27685CEC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2967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49">
        <p14:ferris dir="l"/>
      </p:transition>
    </mc:Choice>
    <mc:Fallback xmlns="">
      <p:transition spd="slow" advTm="499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4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27" objId="4"/>
        <p14:stopEvt time="47441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4"/>
          <p:cNvSpPr txBox="1">
            <a:spLocks/>
          </p:cNvSpPr>
          <p:nvPr/>
        </p:nvSpPr>
        <p:spPr bwMode="auto">
          <a:xfrm>
            <a:off x="653377" y="479623"/>
            <a:ext cx="5927725" cy="876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r>
              <a:rPr lang="es-ES" sz="4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AGENDA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2390DF31-1527-4EED-A31F-EA4F222FE14E}"/>
              </a:ext>
            </a:extLst>
          </p:cNvPr>
          <p:cNvGrpSpPr/>
          <p:nvPr/>
        </p:nvGrpSpPr>
        <p:grpSpPr>
          <a:xfrm>
            <a:off x="1542441" y="1514538"/>
            <a:ext cx="5652000" cy="3300626"/>
            <a:chOff x="1542441" y="1514538"/>
            <a:chExt cx="5652000" cy="3300626"/>
          </a:xfrm>
          <a:noFill/>
        </p:grpSpPr>
        <p:sp>
          <p:nvSpPr>
            <p:cNvPr id="3" name="CuadroTexto 2"/>
            <p:cNvSpPr txBox="1"/>
            <p:nvPr/>
          </p:nvSpPr>
          <p:spPr>
            <a:xfrm>
              <a:off x="1542441" y="2201195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Rutas Long </a:t>
              </a:r>
              <a:r>
                <a:rPr lang="es-AR" sz="3000" dirty="0" err="1">
                  <a:solidFill>
                    <a:schemeClr val="accent1">
                      <a:lumMod val="75000"/>
                    </a:schemeClr>
                  </a:solidFill>
                </a:rPr>
                <a:t>Haul</a:t>
              </a:r>
              <a:endParaRPr lang="es-AR" sz="30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542441" y="1514538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Operación Diciembre 2020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542441" y="3574509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Nuestra Flota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1542441" y="4261166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Servicio a Bordo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FE8D0BAF-1F95-4264-B9DC-02C6A3636F3E}"/>
                </a:ext>
              </a:extLst>
            </p:cNvPr>
            <p:cNvSpPr txBox="1"/>
            <p:nvPr/>
          </p:nvSpPr>
          <p:spPr>
            <a:xfrm>
              <a:off x="1542441" y="2887852"/>
              <a:ext cx="5652000" cy="5539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bg1"/>
                  </a:solidFill>
                </a:rPr>
                <a:t>Flexibilidad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xmlns="" id="{83185BA3-2907-4ADE-9433-D900B7A25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2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0">
        <p14:ferris dir="l"/>
      </p:transition>
    </mc:Choice>
    <mc:Fallback xmlns="">
      <p:transition spd="slow" advTm="2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48F113C5-6DA1-4AF1-894F-D033B6D9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7530"/>
            <a:ext cx="12191999" cy="6186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FLEXIBILIDAD EN LA COMPRA </a:t>
            </a:r>
            <a:endParaRPr lang="es-AR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500A9FDF-1894-4DC1-ADEE-7FE98388E769}"/>
              </a:ext>
            </a:extLst>
          </p:cNvPr>
          <p:cNvSpPr txBox="1"/>
          <p:nvPr/>
        </p:nvSpPr>
        <p:spPr>
          <a:xfrm>
            <a:off x="6371762" y="2117247"/>
            <a:ext cx="44665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>
                <a:solidFill>
                  <a:schemeClr val="accent1">
                    <a:lumMod val="75000"/>
                  </a:schemeClr>
                </a:solidFill>
              </a:rPr>
              <a:t>Tickets emitidos desde el 22 de mayo al 31 de Diciembre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>
                <a:solidFill>
                  <a:schemeClr val="accent1">
                    <a:lumMod val="75000"/>
                  </a:schemeClr>
                </a:solidFill>
              </a:rPr>
              <a:t>En todas las rutas y en todas las clases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>
                <a:solidFill>
                  <a:schemeClr val="accent1">
                    <a:lumMod val="75000"/>
                  </a:schemeClr>
                </a:solidFill>
              </a:rPr>
              <a:t>Categoría VOLUNTARY CHANGES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31" y="1100630"/>
            <a:ext cx="5232933" cy="5232933"/>
          </a:xfrm>
          <a:prstGeom prst="rect">
            <a:avLst/>
          </a:prstGeom>
        </p:spPr>
      </p:pic>
      <p:pic>
        <p:nvPicPr>
          <p:cNvPr id="4" name="ppt7">
            <a:hlinkClick r:id="" action="ppaction://media"/>
            <a:extLst>
              <a:ext uri="{FF2B5EF4-FFF2-40B4-BE49-F238E27FC236}">
                <a16:creationId xmlns:a16="http://schemas.microsoft.com/office/drawing/2014/main" xmlns="" id="{AF7BCA84-23B1-4A2E-8F8B-9E359287C82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6626" y="142187"/>
            <a:ext cx="609600" cy="6096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xmlns="" id="{DCFB57D4-A01D-4F89-A0CC-9A8D81C4EBC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6474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718">
        <p14:ferris dir="l"/>
      </p:transition>
    </mc:Choice>
    <mc:Fallback xmlns="">
      <p:transition spd="slow" advTm="557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54" objId="4"/>
        <p14:stopEvt time="53688" objId="4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/>
          <p:cNvSpPr/>
          <p:nvPr/>
        </p:nvSpPr>
        <p:spPr>
          <a:xfrm>
            <a:off x="1456857" y="3160059"/>
            <a:ext cx="8668778" cy="2743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84412" y="1553513"/>
            <a:ext cx="10515600" cy="1512227"/>
          </a:xfrm>
        </p:spPr>
        <p:txBody>
          <a:bodyPr/>
          <a:lstStyle/>
          <a:p>
            <a:r>
              <a:rPr lang="es-AR" dirty="0">
                <a:solidFill>
                  <a:schemeClr val="accent1">
                    <a:lumMod val="50000"/>
                  </a:schemeClr>
                </a:solidFill>
              </a:rPr>
              <a:t>Incluimos Franquicia de equipaje en todas las tarifas </a:t>
            </a:r>
          </a:p>
          <a:p>
            <a:r>
              <a:rPr lang="es-AR" dirty="0">
                <a:solidFill>
                  <a:schemeClr val="accent1">
                    <a:lumMod val="50000"/>
                  </a:schemeClr>
                </a:solidFill>
              </a:rPr>
              <a:t>La Reserva de Asiento es sin costo</a:t>
            </a:r>
          </a:p>
          <a:p>
            <a:r>
              <a:rPr lang="es-AR" dirty="0">
                <a:solidFill>
                  <a:schemeClr val="accent1">
                    <a:lumMod val="50000"/>
                  </a:schemeClr>
                </a:solidFill>
              </a:rPr>
              <a:t>Todas las emisiones son </a:t>
            </a:r>
            <a:r>
              <a:rPr lang="es-AR" dirty="0" err="1">
                <a:solidFill>
                  <a:schemeClr val="accent1">
                    <a:lumMod val="50000"/>
                  </a:schemeClr>
                </a:solidFill>
              </a:rPr>
              <a:t>Comisionables</a:t>
            </a:r>
            <a:r>
              <a:rPr lang="es-AR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Título 4">
            <a:extLst>
              <a:ext uri="{FF2B5EF4-FFF2-40B4-BE49-F238E27FC236}">
                <a16:creationId xmlns:a16="http://schemas.microsoft.com/office/drawing/2014/main" xmlns="" id="{48F113C5-6DA1-4AF1-894F-D033B6D9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3" y="172893"/>
            <a:ext cx="10515600" cy="11452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Sabias que además de ser flexibles </a:t>
            </a:r>
            <a:b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s-ES" sz="3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Nuestras tarifas Incluyen TODO?</a:t>
            </a:r>
            <a:endParaRPr lang="es-AR" sz="3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 bwMode="auto">
          <a:xfrm>
            <a:off x="1564433" y="3574683"/>
            <a:ext cx="7787631" cy="2133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s-AR" sz="2000" dirty="0">
                <a:solidFill>
                  <a:schemeClr val="bg1"/>
                </a:solidFill>
              </a:rPr>
              <a:t>Entre Argentina y Bolivia: 30 Kg + 7 Kg</a:t>
            </a:r>
          </a:p>
          <a:p>
            <a:pPr>
              <a:buFont typeface="Wingdings" panose="05000000000000000000" pitchFamily="2" charset="2"/>
              <a:buChar char="ü"/>
            </a:pPr>
            <a:endParaRPr lang="es-AR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s-AR" sz="2000" dirty="0">
                <a:solidFill>
                  <a:schemeClr val="bg1"/>
                </a:solidFill>
              </a:rPr>
              <a:t>Tramos Internos en Bolivia: 20Kg + 5 Kg</a:t>
            </a:r>
          </a:p>
          <a:p>
            <a:pPr>
              <a:buFont typeface="Wingdings" panose="05000000000000000000" pitchFamily="2" charset="2"/>
              <a:buChar char="ü"/>
            </a:pPr>
            <a:endParaRPr lang="es-AR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s-AR" sz="2000" dirty="0">
                <a:solidFill>
                  <a:schemeClr val="bg1"/>
                </a:solidFill>
              </a:rPr>
              <a:t>A Miami y Madrid: 2 Piezas de 23Kg + 7 Kg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029" y="4748953"/>
            <a:ext cx="1561035" cy="1092835"/>
          </a:xfrm>
          <a:prstGeom prst="rect">
            <a:avLst/>
          </a:prstGeom>
        </p:spPr>
      </p:pic>
      <p:grpSp>
        <p:nvGrpSpPr>
          <p:cNvPr id="9" name="Grupo 8"/>
          <p:cNvGrpSpPr/>
          <p:nvPr/>
        </p:nvGrpSpPr>
        <p:grpSpPr>
          <a:xfrm>
            <a:off x="6810670" y="2962446"/>
            <a:ext cx="2928180" cy="2893710"/>
            <a:chOff x="6025625" y="394573"/>
            <a:chExt cx="4877415" cy="5513424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53742" y="4473344"/>
              <a:ext cx="2049298" cy="1434653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25625" y="394573"/>
              <a:ext cx="3520232" cy="2464411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1554" y="2858984"/>
              <a:ext cx="2049298" cy="1434653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1101" y="1424331"/>
              <a:ext cx="2049298" cy="1434653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4062" y="2271427"/>
              <a:ext cx="2763357" cy="1934545"/>
            </a:xfrm>
            <a:prstGeom prst="rect">
              <a:avLst/>
            </a:prstGeom>
          </p:spPr>
        </p:pic>
        <p:pic>
          <p:nvPicPr>
            <p:cNvPr id="15" name="Imagen 1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8320" y="3756018"/>
              <a:ext cx="3034842" cy="2124603"/>
            </a:xfrm>
            <a:prstGeom prst="rect">
              <a:avLst/>
            </a:prstGeom>
          </p:spPr>
        </p:pic>
      </p:grpSp>
      <p:pic>
        <p:nvPicPr>
          <p:cNvPr id="5" name="pp8">
            <a:hlinkClick r:id="" action="ppaction://media"/>
            <a:extLst>
              <a:ext uri="{FF2B5EF4-FFF2-40B4-BE49-F238E27FC236}">
                <a16:creationId xmlns:a16="http://schemas.microsoft.com/office/drawing/2014/main" xmlns="" id="{ABE5425A-5D83-49E2-A801-276F6F2683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4325" y="6151707"/>
            <a:ext cx="609600" cy="6096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xmlns="" id="{FC362DA2-7CEA-488B-B4D3-DE7E93A3AF9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496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84">
        <p14:ferris dir="l"/>
      </p:transition>
    </mc:Choice>
    <mc:Fallback xmlns="">
      <p:transition spd="slow" advTm="652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36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80" objId="5"/>
        <p14:stopEvt time="63350" objId="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4"/>
          <p:cNvSpPr txBox="1">
            <a:spLocks/>
          </p:cNvSpPr>
          <p:nvPr/>
        </p:nvSpPr>
        <p:spPr bwMode="auto">
          <a:xfrm>
            <a:off x="653377" y="479623"/>
            <a:ext cx="5927725" cy="876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Futura Std Book" panose="020B0502020204020303" pitchFamily="34" charset="0"/>
              </a:defRPr>
            </a:lvl9pPr>
          </a:lstStyle>
          <a:p>
            <a:r>
              <a:rPr lang="es-ES" sz="4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AGENDA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xmlns="" id="{2390DF31-1527-4EED-A31F-EA4F222FE14E}"/>
              </a:ext>
            </a:extLst>
          </p:cNvPr>
          <p:cNvGrpSpPr/>
          <p:nvPr/>
        </p:nvGrpSpPr>
        <p:grpSpPr>
          <a:xfrm>
            <a:off x="1542441" y="1501091"/>
            <a:ext cx="5652000" cy="3300626"/>
            <a:chOff x="1542441" y="1514538"/>
            <a:chExt cx="5652000" cy="3300626"/>
          </a:xfrm>
          <a:noFill/>
        </p:grpSpPr>
        <p:sp>
          <p:nvSpPr>
            <p:cNvPr id="3" name="CuadroTexto 2"/>
            <p:cNvSpPr txBox="1"/>
            <p:nvPr/>
          </p:nvSpPr>
          <p:spPr>
            <a:xfrm>
              <a:off x="1542441" y="2201195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Rutas Long </a:t>
              </a:r>
              <a:r>
                <a:rPr lang="es-AR" sz="3000" dirty="0" err="1">
                  <a:solidFill>
                    <a:schemeClr val="accent1">
                      <a:lumMod val="75000"/>
                    </a:schemeClr>
                  </a:solidFill>
                </a:rPr>
                <a:t>Haul</a:t>
              </a:r>
              <a:endParaRPr lang="es-AR" sz="30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CuadroTexto 9"/>
            <p:cNvSpPr txBox="1"/>
            <p:nvPr/>
          </p:nvSpPr>
          <p:spPr>
            <a:xfrm>
              <a:off x="1542441" y="1514538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Operación Diciembre 2020</a:t>
              </a:r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542441" y="3574509"/>
              <a:ext cx="5652000" cy="5539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bg1"/>
                  </a:solidFill>
                </a:rPr>
                <a:t>Nuestra Flota</a:t>
              </a:r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1542441" y="4261166"/>
              <a:ext cx="5652000" cy="5539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Servicio a Bordo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FE8D0BAF-1F95-4264-B9DC-02C6A3636F3E}"/>
                </a:ext>
              </a:extLst>
            </p:cNvPr>
            <p:cNvSpPr txBox="1"/>
            <p:nvPr/>
          </p:nvSpPr>
          <p:spPr>
            <a:xfrm>
              <a:off x="1542441" y="2887852"/>
              <a:ext cx="5652000" cy="55399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AR" sz="3000" dirty="0">
                  <a:solidFill>
                    <a:schemeClr val="accent1">
                      <a:lumMod val="75000"/>
                    </a:schemeClr>
                  </a:solidFill>
                </a:rPr>
                <a:t>Flexibilidad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xmlns="" id="{C21E0D1A-D4BA-4DEC-95ED-2E587F814D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6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">
        <p14:ferris dir="l"/>
      </p:transition>
    </mc:Choice>
    <mc:Fallback xmlns="">
      <p:transition spd="slow" advTm="31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59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7|22.7|12.7|10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oA">
      <a:majorFont>
        <a:latin typeface="Futura Std Book"/>
        <a:ea typeface=""/>
        <a:cs typeface=""/>
      </a:majorFont>
      <a:minorFont>
        <a:latin typeface="Futura Std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KETING plantilla presentaciones [Modo de compatibilidad]" id="{4289B214-81A2-4D11-B65E-42F33F43899D}" vid="{C36FB3AB-EE51-4435-BABD-DA974BF84D5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47346</TotalTime>
  <Words>326</Words>
  <Application>Microsoft Office PowerPoint</Application>
  <PresentationFormat>Panorámica</PresentationFormat>
  <Paragraphs>104</Paragraphs>
  <Slides>18</Slides>
  <Notes>1</Notes>
  <HiddenSlides>0</HiddenSlides>
  <MMClips>26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Futura Std Book</vt:lpstr>
      <vt:lpstr>Wingdings</vt:lpstr>
      <vt:lpstr>Tema de Office</vt:lpstr>
      <vt:lpstr>Capacitación Boa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FLEXIBILIDAD EN LA COMPRA </vt:lpstr>
      <vt:lpstr>Sabias que además de ser flexibles  Nuestras tarifas Incluyen TODO?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ENTRETENIMIENTO A BORDO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CRONOGRAMA CAMPAÑAS 2017</dc:title>
  <dc:creator>Brian Terceros</dc:creator>
  <cp:lastModifiedBy>Tatiana Bianculli</cp:lastModifiedBy>
  <cp:revision>1260</cp:revision>
  <dcterms:created xsi:type="dcterms:W3CDTF">2017-07-19T13:39:46Z</dcterms:created>
  <dcterms:modified xsi:type="dcterms:W3CDTF">2020-12-09T16:50:01Z</dcterms:modified>
</cp:coreProperties>
</file>